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3C8A-77B2-FB45-A812-0AE7F1C34FDC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FCF8-539D-894B-B40E-7A787072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9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3C8A-77B2-FB45-A812-0AE7F1C34FDC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FCF8-539D-894B-B40E-7A787072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3C8A-77B2-FB45-A812-0AE7F1C34FDC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FCF8-539D-894B-B40E-7A787072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0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3C8A-77B2-FB45-A812-0AE7F1C34FDC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FCF8-539D-894B-B40E-7A787072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3C8A-77B2-FB45-A812-0AE7F1C34FDC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FCF8-539D-894B-B40E-7A787072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3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3C8A-77B2-FB45-A812-0AE7F1C34FDC}" type="datetimeFigureOut">
              <a:rPr lang="en-US" smtClean="0"/>
              <a:t>9/18/14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FCF8-539D-894B-B40E-7A787072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3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3C8A-77B2-FB45-A812-0AE7F1C34FDC}" type="datetimeFigureOut">
              <a:rPr lang="en-US" smtClean="0"/>
              <a:t>9/18/14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FCF8-539D-894B-B40E-7A787072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8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3C8A-77B2-FB45-A812-0AE7F1C34FDC}" type="datetimeFigureOut">
              <a:rPr lang="en-US" smtClean="0"/>
              <a:t>9/18/14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FCF8-539D-894B-B40E-7A787072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8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3C8A-77B2-FB45-A812-0AE7F1C34FDC}" type="datetimeFigureOut">
              <a:rPr lang="en-US" smtClean="0"/>
              <a:t>9/18/14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FCF8-539D-894B-B40E-7A787072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3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3C8A-77B2-FB45-A812-0AE7F1C34FDC}" type="datetimeFigureOut">
              <a:rPr lang="en-US" smtClean="0"/>
              <a:t>9/18/14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FCF8-539D-894B-B40E-7A787072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7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3C8A-77B2-FB45-A812-0AE7F1C34FDC}" type="datetimeFigureOut">
              <a:rPr lang="en-US" smtClean="0"/>
              <a:t>9/18/14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FCF8-539D-894B-B40E-7A787072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7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B3C8A-77B2-FB45-A812-0AE7F1C34FDC}" type="datetimeFigureOut">
              <a:rPr lang="en-US" smtClean="0"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4FCF8-539D-894B-B40E-7A787072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oper Black"/>
                <a:cs typeface="Cooper Black"/>
              </a:rPr>
              <a:t>Welcome to </a:t>
            </a:r>
            <a:br>
              <a:rPr lang="en-US" dirty="0" smtClean="0">
                <a:solidFill>
                  <a:schemeClr val="bg1"/>
                </a:solidFill>
                <a:latin typeface="Cooper Black"/>
                <a:cs typeface="Cooper Black"/>
              </a:rPr>
            </a:br>
            <a:r>
              <a:rPr lang="en-US" dirty="0" smtClean="0">
                <a:solidFill>
                  <a:schemeClr val="bg1"/>
                </a:solidFill>
                <a:latin typeface="Cooper Black"/>
                <a:cs typeface="Cooper Black"/>
              </a:rPr>
              <a:t>Mrs. Newell’s  Class!</a:t>
            </a:r>
            <a:endParaRPr lang="en-US" dirty="0">
              <a:solidFill>
                <a:schemeClr val="bg1"/>
              </a:solidFill>
              <a:latin typeface="Cooper Black"/>
              <a:cs typeface="Coope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oper Black"/>
                <a:cs typeface="Cooper Black"/>
              </a:rPr>
              <a:t>5</a:t>
            </a:r>
            <a:r>
              <a:rPr lang="en-US" baseline="30000" dirty="0" smtClean="0">
                <a:solidFill>
                  <a:schemeClr val="bg1"/>
                </a:solidFill>
                <a:latin typeface="Cooper Black"/>
                <a:cs typeface="Cooper Black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Cooper Black"/>
                <a:cs typeface="Cooper Black"/>
              </a:rPr>
              <a:t> Grade Science</a:t>
            </a:r>
          </a:p>
          <a:p>
            <a:r>
              <a:rPr lang="en-US" dirty="0" smtClean="0">
                <a:solidFill>
                  <a:schemeClr val="bg1"/>
                </a:solidFill>
                <a:latin typeface="Cooper Black"/>
                <a:cs typeface="Cooper Black"/>
              </a:rPr>
              <a:t>5</a:t>
            </a:r>
            <a:r>
              <a:rPr lang="en-US" baseline="30000" dirty="0" smtClean="0">
                <a:solidFill>
                  <a:schemeClr val="bg1"/>
                </a:solidFill>
                <a:latin typeface="Cooper Black"/>
                <a:cs typeface="Cooper Black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Cooper Black"/>
                <a:cs typeface="Cooper Black"/>
              </a:rPr>
              <a:t> and 6</a:t>
            </a:r>
            <a:r>
              <a:rPr lang="en-US" baseline="30000" dirty="0" smtClean="0">
                <a:solidFill>
                  <a:schemeClr val="bg1"/>
                </a:solidFill>
                <a:latin typeface="Cooper Black"/>
                <a:cs typeface="Cooper Black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Cooper Black"/>
                <a:cs typeface="Cooper Black"/>
              </a:rPr>
              <a:t> Grade Reading</a:t>
            </a:r>
            <a:endParaRPr lang="en-US" dirty="0">
              <a:solidFill>
                <a:schemeClr val="bg1"/>
              </a:solidFill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992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928" y="-2"/>
            <a:ext cx="51435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129" y="2385525"/>
            <a:ext cx="4038704" cy="2689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123" y="-3"/>
            <a:ext cx="1091877" cy="1062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34906" y="297507"/>
            <a:ext cx="4593387" cy="6124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451" y="4072700"/>
            <a:ext cx="3496687" cy="3556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6020" y="-3"/>
            <a:ext cx="3929980" cy="2618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243" y="-1"/>
            <a:ext cx="2810681" cy="1422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545854"/>
            <a:ext cx="3082861" cy="23121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8481" y="3912044"/>
            <a:ext cx="2437519" cy="945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13548">
            <a:off x="2551811" y="3225162"/>
            <a:ext cx="1394062" cy="185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0138" y="4403331"/>
            <a:ext cx="2674546" cy="35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3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Grade book will list student performance by STANDARD rather than by assignment.</a:t>
            </a:r>
          </a:p>
          <a:p>
            <a:r>
              <a:rPr lang="en-US" dirty="0" smtClean="0"/>
              <a:t>Students</a:t>
            </a:r>
            <a:r>
              <a:rPr lang="en-US" dirty="0"/>
              <a:t>, parents, &amp; teachers will better know what students do and don’t know.</a:t>
            </a:r>
          </a:p>
          <a:p>
            <a:r>
              <a:rPr lang="en-US" dirty="0" smtClean="0"/>
              <a:t>Grades </a:t>
            </a:r>
            <a:r>
              <a:rPr lang="en-US" dirty="0"/>
              <a:t>will be a more accurate reflection of learning.</a:t>
            </a:r>
          </a:p>
          <a:p>
            <a:r>
              <a:rPr lang="en-US" dirty="0" smtClean="0"/>
              <a:t>Students </a:t>
            </a:r>
            <a:r>
              <a:rPr lang="en-US" dirty="0"/>
              <a:t>will be motivated to keep learning and improving on critical skills.</a:t>
            </a:r>
          </a:p>
          <a:p>
            <a:r>
              <a:rPr lang="en-US" dirty="0" smtClean="0"/>
              <a:t>Students </a:t>
            </a:r>
            <a:r>
              <a:rPr lang="en-US" dirty="0"/>
              <a:t>who excel will be challenged to do even better.</a:t>
            </a:r>
          </a:p>
        </p:txBody>
      </p:sp>
    </p:spTree>
    <p:extLst>
      <p:ext uri="{BB962C8B-B14F-4D97-AF65-F5344CB8AC3E}">
        <p14:creationId xmlns:p14="http://schemas.microsoft.com/office/powerpoint/2010/main" val="423149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“Grades”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522"/>
            <a:ext cx="8229600" cy="51335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Students do not receive a letter grade for reading on their report card, but simply a B, D, or S.</a:t>
            </a:r>
          </a:p>
          <a:p>
            <a:r>
              <a:rPr lang="en-US" dirty="0" smtClean="0"/>
              <a:t>Students will be assessed several times on each skill via individual conferencing with the teacher.  The highest score achieved will be reflected in the grade book.</a:t>
            </a:r>
          </a:p>
          <a:p>
            <a:r>
              <a:rPr lang="en-US" dirty="0" smtClean="0"/>
              <a:t>The grade book system only operates on total points and percentages.  Therefore:</a:t>
            </a:r>
          </a:p>
          <a:p>
            <a:pPr lvl="2"/>
            <a:r>
              <a:rPr lang="en-US" dirty="0" smtClean="0"/>
              <a:t>100% = SECURE</a:t>
            </a:r>
          </a:p>
          <a:p>
            <a:pPr lvl="2"/>
            <a:r>
              <a:rPr lang="en-US" dirty="0" smtClean="0"/>
              <a:t>75% = DEVELOPING</a:t>
            </a:r>
          </a:p>
          <a:p>
            <a:pPr lvl="2"/>
            <a:r>
              <a:rPr lang="en-US" dirty="0" smtClean="0"/>
              <a:t>50% or 0% = BEGINNING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087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262"/>
            <a:ext cx="8229600" cy="1143000"/>
          </a:xfrm>
        </p:spPr>
        <p:txBody>
          <a:bodyPr/>
          <a:lstStyle/>
          <a:p>
            <a:r>
              <a:rPr lang="en-US" dirty="0" smtClean="0"/>
              <a:t>Reading Class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2058"/>
            <a:ext cx="8229600" cy="57686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 20 minutes: Students engage in RTS.  Teacher holds individual conferences with students to discuss goals and progress on standards.</a:t>
            </a:r>
          </a:p>
          <a:p>
            <a:r>
              <a:rPr lang="en-US" dirty="0" smtClean="0"/>
              <a:t>Next 10 minutes: Mini-lesson on reading comprehension</a:t>
            </a:r>
          </a:p>
          <a:p>
            <a:r>
              <a:rPr lang="en-US" dirty="0" smtClean="0"/>
              <a:t>Next 20 minutes: Students work on assignments for Daily 5 option of their choice: RTS, RTB, WWW, EV. Teacher runs guided reading groups.</a:t>
            </a:r>
          </a:p>
          <a:p>
            <a:r>
              <a:rPr lang="en-US" dirty="0" smtClean="0"/>
              <a:t>Next 10 minutes: Mini-lesson on expanding vocabulary</a:t>
            </a:r>
          </a:p>
          <a:p>
            <a:r>
              <a:rPr lang="en-US" dirty="0" smtClean="0"/>
              <a:t>Next 20 minutes: </a:t>
            </a:r>
            <a:r>
              <a:rPr lang="en-US" dirty="0"/>
              <a:t>Students work on assignments for Daily 5 option of their choice: RTS, RTB, WWW, </a:t>
            </a:r>
            <a:r>
              <a:rPr lang="en-US" dirty="0" smtClean="0"/>
              <a:t>EV.  Teacher runs guided reading groups.</a:t>
            </a:r>
          </a:p>
          <a:p>
            <a:r>
              <a:rPr lang="en-US" dirty="0" smtClean="0"/>
              <a:t>Last 40 minutes:  Various students work on Genius Hour activities. Teacher works with other students on Genre Units.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7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600"/>
            <a:ext cx="8229600" cy="51688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CAN DO and MUST DO choices in the areas of RTS, RTB, WWW, and EV.</a:t>
            </a:r>
          </a:p>
          <a:p>
            <a:r>
              <a:rPr lang="en-US" dirty="0" smtClean="0"/>
              <a:t>What Stuck With You?</a:t>
            </a:r>
          </a:p>
          <a:p>
            <a:r>
              <a:rPr lang="en-US" dirty="0" smtClean="0"/>
              <a:t>Class Search</a:t>
            </a:r>
          </a:p>
          <a:p>
            <a:r>
              <a:rPr lang="en-US" dirty="0" smtClean="0"/>
              <a:t>Genre Units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Grade: </a:t>
            </a:r>
            <a:r>
              <a:rPr lang="en-US" u="sng" dirty="0" smtClean="0"/>
              <a:t>Indian in the Cupboard, Sign of the Beaver, The Fighting Ground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Grade: </a:t>
            </a:r>
            <a:r>
              <a:rPr lang="en-US" u="sng" dirty="0" smtClean="0"/>
              <a:t>The Cay, Jason’s Gold, Ella Enchanted</a:t>
            </a:r>
            <a:endParaRPr lang="en-US" dirty="0" smtClean="0"/>
          </a:p>
          <a:p>
            <a:r>
              <a:rPr lang="en-US" dirty="0" smtClean="0"/>
              <a:t>CCR</a:t>
            </a:r>
          </a:p>
          <a:p>
            <a:r>
              <a:rPr lang="en-US" dirty="0" smtClean="0"/>
              <a:t>Socratic Circles</a:t>
            </a:r>
          </a:p>
          <a:p>
            <a:r>
              <a:rPr lang="en-US" dirty="0" smtClean="0"/>
              <a:t>Genius Hour</a:t>
            </a:r>
          </a:p>
          <a:p>
            <a:r>
              <a:rPr lang="en-US" dirty="0" smtClean="0"/>
              <a:t>Online Portfolios</a:t>
            </a:r>
          </a:p>
          <a:p>
            <a:r>
              <a:rPr lang="en-US" dirty="0" smtClean="0"/>
              <a:t>Pop Into a Good Book!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535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Three Units of Study:</a:t>
            </a:r>
          </a:p>
          <a:p>
            <a:pPr lvl="1"/>
            <a:r>
              <a:rPr lang="en-US" dirty="0" smtClean="0"/>
              <a:t>OBJECTS IN THE SKY</a:t>
            </a:r>
          </a:p>
          <a:p>
            <a:pPr lvl="1"/>
            <a:r>
              <a:rPr lang="en-US" dirty="0" smtClean="0"/>
              <a:t>FORCE AND MOTION</a:t>
            </a:r>
          </a:p>
          <a:p>
            <a:pPr lvl="1"/>
            <a:r>
              <a:rPr lang="en-US" dirty="0" smtClean="0"/>
              <a:t>SYSTEMS AND SURVIVAL</a:t>
            </a:r>
          </a:p>
          <a:p>
            <a:r>
              <a:rPr lang="en-US" dirty="0" smtClean="0"/>
              <a:t>First Field Trip: Tuesday, September 30 to </a:t>
            </a:r>
            <a:r>
              <a:rPr lang="en-US" dirty="0" err="1" smtClean="0"/>
              <a:t>Cranbrook</a:t>
            </a:r>
            <a:r>
              <a:rPr lang="en-US" dirty="0" smtClean="0"/>
              <a:t> Science Center – SEE ME FOR CHAPERONE FORMS! Permission Slips will be coming home soon with your child.</a:t>
            </a:r>
          </a:p>
          <a:p>
            <a:r>
              <a:rPr lang="en-US" dirty="0" smtClean="0"/>
              <a:t>Also utilizes standards based learning.  Your child will receive a letter grade (A, B, C, D, E) in science.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1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433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Welcome to  Mrs. Newell’s  Class!</vt:lpstr>
      <vt:lpstr>PowerPoint Presentation</vt:lpstr>
      <vt:lpstr>Standards Based Learning</vt:lpstr>
      <vt:lpstr>Reading “Grades”</vt:lpstr>
      <vt:lpstr>Reading Class Structure</vt:lpstr>
      <vt:lpstr>Reading Activities</vt:lpstr>
      <vt:lpstr>5th Grade Science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Newell, Kelly</dc:creator>
  <cp:lastModifiedBy>Newell, Kelly</cp:lastModifiedBy>
  <cp:revision>27</cp:revision>
  <dcterms:created xsi:type="dcterms:W3CDTF">2013-07-30T23:27:18Z</dcterms:created>
  <dcterms:modified xsi:type="dcterms:W3CDTF">2014-09-18T17:33:19Z</dcterms:modified>
</cp:coreProperties>
</file>